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Lst>
  <p:notesMasterIdLst>
    <p:notesMasterId r:id="rId13"/>
  </p:notesMasterIdLst>
  <p:sldIdLst>
    <p:sldId id="280" r:id="rId4"/>
    <p:sldId id="281" r:id="rId5"/>
    <p:sldId id="292" r:id="rId6"/>
    <p:sldId id="295" r:id="rId7"/>
    <p:sldId id="296" r:id="rId8"/>
    <p:sldId id="297" r:id="rId9"/>
    <p:sldId id="298" r:id="rId10"/>
    <p:sldId id="286" r:id="rId11"/>
    <p:sldId id="299" r:id="rId1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69" autoAdjust="0"/>
    <p:restoredTop sz="97841" autoAdjust="0"/>
  </p:normalViewPr>
  <p:slideViewPr>
    <p:cSldViewPr snapToGrid="0">
      <p:cViewPr>
        <p:scale>
          <a:sx n="40" d="100"/>
          <a:sy n="40" d="100"/>
        </p:scale>
        <p:origin x="-912" y="-33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D4FD58-9E1D-4A87-8E7A-C85491B94FEC}" type="datetimeFigureOut">
              <a:rPr kumimoji="1" lang="ja-JP" altLang="en-US" smtClean="0"/>
              <a:t>2015/12/4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09559C-5F3B-4092-8DC8-8E963B01AF3B}" type="slidenum">
              <a:rPr kumimoji="1" lang="ja-JP" altLang="en-US" smtClean="0"/>
              <a:t>‹#›</a:t>
            </a:fld>
            <a:endParaRPr kumimoji="1" lang="ja-JP" altLang="en-US"/>
          </a:p>
        </p:txBody>
      </p:sp>
    </p:spTree>
    <p:extLst>
      <p:ext uri="{BB962C8B-B14F-4D97-AF65-F5344CB8AC3E}">
        <p14:creationId xmlns:p14="http://schemas.microsoft.com/office/powerpoint/2010/main" val="420492505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Global warming, ocean acidification, and extreme weather, caused by the increase in emissions of CO2 and other greenhouse gases, has a great effect on the planet as a whole, but especially on the ocean and coastal communities; the seriousness of the conditions now being experienced by the SIDS communities dotting the vast ocean expanses is especially worrying.</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Capacity development is essential for implementing </a:t>
            </a:r>
            <a:r>
              <a:rPr kumimoji="1" lang="en-US" altLang="ja-JP" sz="1200" kern="1200" dirty="0" smtClean="0">
                <a:solidFill>
                  <a:schemeClr val="tx1"/>
                </a:solidFill>
                <a:effectLst/>
                <a:latin typeface="+mn-lt"/>
                <a:ea typeface="+mn-ea"/>
                <a:cs typeface="+mn-cs"/>
              </a:rPr>
              <a:t>mitigation and adaptation measures for climate change and for </a:t>
            </a:r>
            <a:r>
              <a:rPr kumimoji="1" lang="ja-JP" altLang="ja-JP" sz="1200" kern="1200" dirty="0" smtClean="0">
                <a:solidFill>
                  <a:schemeClr val="tx1"/>
                </a:solidFill>
                <a:effectLst/>
                <a:latin typeface="+mn-lt"/>
                <a:ea typeface="+mn-ea"/>
                <a:cs typeface="+mn-cs"/>
              </a:rPr>
              <a:t>achieving integrated management of the coasts and oceans in developing countries, especially in Small Island Developing States (SIDS).</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DD09559C-5F3B-4092-8DC8-8E963B01AF3B}" type="slidenum">
              <a:rPr kumimoji="1" lang="ja-JP" altLang="en-US" smtClean="0"/>
              <a:t>1</a:t>
            </a:fld>
            <a:endParaRPr kumimoji="1" lang="ja-JP" altLang="en-US"/>
          </a:p>
        </p:txBody>
      </p:sp>
    </p:spTree>
    <p:extLst>
      <p:ext uri="{BB962C8B-B14F-4D97-AF65-F5344CB8AC3E}">
        <p14:creationId xmlns:p14="http://schemas.microsoft.com/office/powerpoint/2010/main" val="1310372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7688"/>
          </a:xfrm>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SIDS are low-lying small countries dotting the oceans with limited resources, remoteness, susceptibility to natural disasters, vulnerability to external shocks and fragile environments. </a:t>
            </a:r>
          </a:p>
          <a:p>
            <a:r>
              <a:rPr kumimoji="1" lang="ja-JP" altLang="ja-JP" sz="1200" kern="1200" dirty="0" smtClean="0">
                <a:solidFill>
                  <a:schemeClr val="tx1"/>
                </a:solidFill>
                <a:effectLst/>
                <a:latin typeface="+mn-lt"/>
                <a:ea typeface="+mn-ea"/>
                <a:cs typeface="+mn-cs"/>
              </a:rPr>
              <a:t> </a:t>
            </a:r>
          </a:p>
          <a:p>
            <a:r>
              <a:rPr kumimoji="1" lang="ja-JP" altLang="ja-JP" sz="1200" kern="1200" dirty="0" smtClean="0">
                <a:solidFill>
                  <a:schemeClr val="tx1"/>
                </a:solidFill>
                <a:effectLst/>
                <a:latin typeface="+mn-lt"/>
                <a:ea typeface="+mn-ea"/>
                <a:cs typeface="+mn-cs"/>
              </a:rPr>
              <a:t>In addition, </a:t>
            </a:r>
            <a:r>
              <a:rPr kumimoji="1" lang="en-US" altLang="ja-JP" sz="1200" kern="1200" dirty="0" smtClean="0">
                <a:solidFill>
                  <a:schemeClr val="tx1"/>
                </a:solidFill>
                <a:effectLst/>
                <a:latin typeface="+mn-lt"/>
                <a:ea typeface="+mn-ea"/>
                <a:cs typeface="+mn-cs"/>
              </a:rPr>
              <a:t>under the UN Convention on the Law of the Sea (UNCLOS), which came into force in 1994, island states have a responsibility to protect and preserve the marine environment as well as the right to explore, exploit, conserve and manage the natural resources in their EEZs, 200 nautical miles from the baselines.</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DD09559C-5F3B-4092-8DC8-8E963B01AF3B}" type="slidenum">
              <a:rPr kumimoji="1" lang="ja-JP" altLang="en-US" smtClean="0"/>
              <a:t>2</a:t>
            </a:fld>
            <a:endParaRPr kumimoji="1" lang="ja-JP" altLang="en-US"/>
          </a:p>
        </p:txBody>
      </p:sp>
    </p:spTree>
    <p:extLst>
      <p:ext uri="{BB962C8B-B14F-4D97-AF65-F5344CB8AC3E}">
        <p14:creationId xmlns:p14="http://schemas.microsoft.com/office/powerpoint/2010/main" val="1347755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7688"/>
          </a:xfrm>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However, if we consider the seriousness of the effects caused by climate variation and the levels and varieties of expertise necessary to develop effective responses, it is essential that the international community, especially among the developed States, undertake initiatives to provide technical and financial assistance to SIDS and developing countries and economies in transition, to build (in the form of) knowledge, tools, public support, scientific and political support, to implement mitigation and adaptation measures, and develop adaptive management capacity, early warning systems, and disaster risk reduction measures. At the same time, it is important to develop knowledge management mechanisms to share knowledge among all countries within and outside the UNFCCC frameworks for capacity-building in developing countries and economies in transition.</a:t>
            </a:r>
          </a:p>
          <a:p>
            <a:r>
              <a:rPr kumimoji="1" lang="ja-JP" altLang="ja-JP" sz="1200" kern="1200" dirty="0" smtClean="0">
                <a:solidFill>
                  <a:schemeClr val="tx1"/>
                </a:solidFill>
                <a:effectLst/>
                <a:latin typeface="+mn-lt"/>
                <a:ea typeface="+mn-ea"/>
                <a:cs typeface="+mn-cs"/>
              </a:rPr>
              <a:t> </a:t>
            </a:r>
          </a:p>
          <a:p>
            <a:r>
              <a:rPr kumimoji="1" lang="ja-JP" altLang="ja-JP" sz="1200" kern="1200" dirty="0" smtClean="0">
                <a:solidFill>
                  <a:schemeClr val="tx1"/>
                </a:solidFill>
                <a:effectLst/>
                <a:latin typeface="+mn-lt"/>
                <a:ea typeface="+mn-ea"/>
                <a:cs typeface="+mn-cs"/>
              </a:rPr>
              <a:t>Capacity building has been part of the UNFCCC negotiating process since its establishment. Also, outside the UNFCCC frameworks, a variety of strategies and action plans, such as the outcome document of Rio+20, The Future We Want, as well as the 2030 Agenda for Sustainable Development, have stressed the need for capacity development, and to accomplish this they call for the strengthening of North-South, South-South, and triangular cooperation.</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D9C479BF-24AC-4102-A4CD-7967CD33AA92}" type="slidenum">
              <a:rPr lang="ja-JP" altLang="en-US" smtClean="0">
                <a:solidFill>
                  <a:prstClr val="black"/>
                </a:solidFill>
                <a:latin typeface="Calibri"/>
                <a:ea typeface="ＭＳ Ｐゴシック"/>
              </a:rPr>
              <a:pPr/>
              <a:t>3</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49313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7688"/>
          </a:xfrm>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However, if we consider the seriousness of the effects caused by climate variation and the levels and varieties of expertise necessary to develop effective responses, it is essential that the international community, especially among the developed States, undertake initiatives to provide technical and financial assistance to SIDS and developing countries and economies in transition, to build (in the form of) knowledge, tools, public support, scientific and political support, to implement mitigation and adaptation measures, and develop adaptive management capacity, early warning systems, and disaster risk reduction measures. At the same time, it is important to develop knowledge management mechanisms to share knowledge among all countries within and outside the UNFCCC frameworks for capacity-building in developing countries and economies in transition.</a:t>
            </a:r>
          </a:p>
          <a:p>
            <a:r>
              <a:rPr kumimoji="1" lang="ja-JP" altLang="ja-JP" sz="1200" kern="1200" dirty="0" smtClean="0">
                <a:solidFill>
                  <a:schemeClr val="tx1"/>
                </a:solidFill>
                <a:effectLst/>
                <a:latin typeface="+mn-lt"/>
                <a:ea typeface="+mn-ea"/>
                <a:cs typeface="+mn-cs"/>
              </a:rPr>
              <a:t> </a:t>
            </a:r>
          </a:p>
          <a:p>
            <a:r>
              <a:rPr kumimoji="1" lang="ja-JP" altLang="ja-JP" sz="1200" kern="1200" dirty="0" smtClean="0">
                <a:solidFill>
                  <a:schemeClr val="tx1"/>
                </a:solidFill>
                <a:effectLst/>
                <a:latin typeface="+mn-lt"/>
                <a:ea typeface="+mn-ea"/>
                <a:cs typeface="+mn-cs"/>
              </a:rPr>
              <a:t>Capacity building has been part of the UNFCCC negotiating process since its establishment. Also, outside the UNFCCC frameworks, a variety of strategies and action plans, such as the outcome document of Rio+20, The Future We Want, as well as the 2030 Agenda for Sustainable Development, have stressed the need for capacity development, and to accomplish this they call for the strengthening of North-South, South-South, and triangular cooperation.</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D9C479BF-24AC-4102-A4CD-7967CD33AA92}" type="slidenum">
              <a:rPr lang="ja-JP" altLang="en-US" smtClean="0">
                <a:solidFill>
                  <a:prstClr val="black"/>
                </a:solidFill>
                <a:latin typeface="Calibri"/>
                <a:ea typeface="ＭＳ Ｐゴシック"/>
              </a:rPr>
              <a:pPr/>
              <a:t>4</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49313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en-US" altLang="ja-JP" dirty="0" smtClean="0"/>
              <a:t>Multi-stakeholder</a:t>
            </a:r>
            <a:r>
              <a:rPr kumimoji="1" lang="en-US" altLang="ja-JP" baseline="0" dirty="0" smtClean="0"/>
              <a:t> partnership is crucial. PEMSEA, </a:t>
            </a:r>
            <a:r>
              <a:rPr kumimoji="1" lang="en-US" altLang="ja-JP" dirty="0" smtClean="0"/>
              <a:t>IO Net</a:t>
            </a:r>
            <a:endParaRPr kumimoji="1" lang="ja-JP" altLang="en-US" dirty="0"/>
          </a:p>
        </p:txBody>
      </p:sp>
      <p:sp>
        <p:nvSpPr>
          <p:cNvPr id="4" name="スライド番号プレースホルダー 3"/>
          <p:cNvSpPr>
            <a:spLocks noGrp="1"/>
          </p:cNvSpPr>
          <p:nvPr>
            <p:ph type="sldNum" sz="quarter" idx="10"/>
          </p:nvPr>
        </p:nvSpPr>
        <p:spPr/>
        <p:txBody>
          <a:bodyPr/>
          <a:lstStyle/>
          <a:p>
            <a:fld id="{DD09559C-5F3B-4092-8DC8-8E963B01AF3B}" type="slidenum">
              <a:rPr kumimoji="1" lang="ja-JP" altLang="en-US" smtClean="0"/>
              <a:t>8</a:t>
            </a:fld>
            <a:endParaRPr kumimoji="1" lang="ja-JP" altLang="en-US"/>
          </a:p>
        </p:txBody>
      </p:sp>
    </p:spTree>
    <p:extLst>
      <p:ext uri="{BB962C8B-B14F-4D97-AF65-F5344CB8AC3E}">
        <p14:creationId xmlns:p14="http://schemas.microsoft.com/office/powerpoint/2010/main" val="2786174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45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B3F5033-5230-4F12-9D3D-0D3303671C8D}"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610527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04C5578-610B-44C1-B322-0DC30B7A7361}"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664768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7" y="365125"/>
            <a:ext cx="1971675"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28663" y="365125"/>
            <a:ext cx="5762625"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F318CBF-D2CD-4D07-8DE4-E09D971D494A}"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88949190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45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B3F5033-5230-4F12-9D3D-0D3303671C8D}"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154919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63BBACC-3BEB-44BE-B80B-BFA069A2A7E1}"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55295333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50"/>
            <a:ext cx="10515600" cy="2852737"/>
          </a:xfrm>
        </p:spPr>
        <p:txBody>
          <a:bodyPr anchor="b"/>
          <a:lstStyle>
            <a:lvl1pPr>
              <a:defRPr sz="45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1" y="458947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E50AB59-7FB5-4949-B965-F517F48A1C80}"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785693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28657" y="1825625"/>
            <a:ext cx="3867151"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7" y="1825625"/>
            <a:ext cx="3867151"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2B0915D-3B08-4E62-98E6-F981FE21BA5D}"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791126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9"/>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9"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3"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2586DD7-A553-4EC2-806C-47C9B2A54202}"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4062264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57BEE45-E168-486B-8CF1-5F9396DC4818}"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126149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7BA4D95-9B6C-4FCB-AA36-65F0AD272377}"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734912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3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DA4162F-BE3F-486F-A1EF-A3E8D470BF0D}"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885023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63BBACC-3BEB-44BE-B80B-BFA069A2A7E1}"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42282467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3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E8C1D42-5F87-4CD6-BCFE-76865EAC6447}"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390867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04C5578-610B-44C1-B322-0DC30B7A7361}"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876930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7" y="365125"/>
            <a:ext cx="1971675"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28658" y="365125"/>
            <a:ext cx="5762625"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F318CBF-D2CD-4D07-8DE4-E09D971D494A}"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81750055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45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B3F5033-5230-4F12-9D3D-0D3303671C8D}"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0977481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63BBACC-3BEB-44BE-B80B-BFA069A2A7E1}"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43231250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50"/>
            <a:ext cx="10515600" cy="2852737"/>
          </a:xfrm>
        </p:spPr>
        <p:txBody>
          <a:bodyPr anchor="b"/>
          <a:lstStyle>
            <a:lvl1pPr>
              <a:defRPr sz="45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1" y="458947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E50AB59-7FB5-4949-B965-F517F48A1C80}"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2006452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28657" y="1825625"/>
            <a:ext cx="3867151"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7" y="1825625"/>
            <a:ext cx="3867151"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2B0915D-3B08-4E62-98E6-F981FE21BA5D}"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148578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9"/>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9"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3"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2586DD7-A553-4EC2-806C-47C9B2A54202}"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8904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57BEE45-E168-486B-8CF1-5F9396DC4818}"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700926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7BA4D95-9B6C-4FCB-AA36-65F0AD272377}"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542314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66"/>
            <a:ext cx="10515600" cy="2852737"/>
          </a:xfrm>
        </p:spPr>
        <p:txBody>
          <a:bodyPr anchor="b"/>
          <a:lstStyle>
            <a:lvl1pPr>
              <a:defRPr sz="45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1" y="4589491"/>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E50AB59-7FB5-4949-B965-F517F48A1C80}"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7290854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3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DA4162F-BE3F-486F-A1EF-A3E8D470BF0D}"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8323957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3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E8C1D42-5F87-4CD6-BCFE-76865EAC6447}"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2401519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04C5578-610B-44C1-B322-0DC30B7A7361}"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3108005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7" y="365125"/>
            <a:ext cx="1971675"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28658" y="365125"/>
            <a:ext cx="5762625"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F318CBF-D2CD-4D07-8DE4-E09D971D494A}"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52530172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28667" y="1825625"/>
            <a:ext cx="3867151"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18" y="1825625"/>
            <a:ext cx="3867151"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2B0915D-3B08-4E62-98E6-F981FE21BA5D}"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453733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9"/>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9"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3"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2586DD7-A553-4EC2-806C-47C9B2A54202}"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764602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57BEE45-E168-486B-8CF1-5F9396DC4818}"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588024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7BA4D95-9B6C-4FCB-AA36-65F0AD272377}"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850241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53"/>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DA4162F-BE3F-486F-A1EF-A3E8D470BF0D}"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381761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53"/>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E8C1D42-5F87-4CD6-BCFE-76865EAC6447}"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299894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B0F0"/>
            </a:gs>
            <a:gs pos="28000">
              <a:schemeClr val="bg1"/>
            </a:gs>
          </a:gsLst>
          <a:lin ang="5400000" scaled="1"/>
          <a:tileRect/>
        </a:gra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78"/>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A20190E-A196-4E03-8B62-86E80E946511}"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4038600" y="6356378"/>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9242448" y="6356378"/>
            <a:ext cx="2743200" cy="365125"/>
          </a:xfrm>
          <a:prstGeom prst="rect">
            <a:avLst/>
          </a:prstGeom>
        </p:spPr>
        <p:txBody>
          <a:bodyPr vert="horz" lIns="91440" tIns="45720" rIns="91440" bIns="45720" rtlCol="0" anchor="ctr"/>
          <a:lstStyle>
            <a:lvl1pPr algn="r">
              <a:defRPr sz="180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6461196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B0F0"/>
            </a:gs>
            <a:gs pos="28000">
              <a:schemeClr val="bg1"/>
            </a:gs>
          </a:gsLst>
          <a:lin ang="5400000" scaled="1"/>
          <a:tileRect/>
        </a:gra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6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A20190E-A196-4E03-8B62-86E80E946511}"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4038600" y="635636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9242448" y="6356362"/>
            <a:ext cx="2743200" cy="365125"/>
          </a:xfrm>
          <a:prstGeom prst="rect">
            <a:avLst/>
          </a:prstGeom>
        </p:spPr>
        <p:txBody>
          <a:bodyPr vert="horz" lIns="91440" tIns="45720" rIns="91440" bIns="45720" rtlCol="0" anchor="ctr"/>
          <a:lstStyle>
            <a:lvl1pPr algn="r">
              <a:defRPr sz="180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7397716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B0F0"/>
            </a:gs>
            <a:gs pos="28000">
              <a:schemeClr val="bg1"/>
            </a:gs>
          </a:gsLst>
          <a:lin ang="5400000" scaled="1"/>
          <a:tileRect/>
        </a:gra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6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A20190E-A196-4E03-8B62-86E80E946511}" type="datetime1">
              <a:rPr lang="ja-JP" altLang="en-US" smtClean="0">
                <a:solidFill>
                  <a:prstClr val="black">
                    <a:tint val="75000"/>
                  </a:prstClr>
                </a:solidFill>
                <a:latin typeface="Calibri"/>
                <a:ea typeface="ＭＳ Ｐゴシック"/>
              </a:rPr>
              <a:pPr/>
              <a:t>2015/12/4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4038600" y="635636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9242448" y="6356362"/>
            <a:ext cx="2743200" cy="365125"/>
          </a:xfrm>
          <a:prstGeom prst="rect">
            <a:avLst/>
          </a:prstGeom>
        </p:spPr>
        <p:txBody>
          <a:bodyPr vert="horz" lIns="91440" tIns="45720" rIns="91440" bIns="45720" rtlCol="0" anchor="ctr"/>
          <a:lstStyle>
            <a:lvl1pPr algn="r">
              <a:defRPr sz="180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3DF3BD65-91B1-4318-B45E-2755E60E3096}"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37906684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1.JP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p:nvPr/>
        </p:nvPicPr>
        <p:blipFill rotWithShape="1">
          <a:blip r:embed="rId3" cstate="print">
            <a:extLst>
              <a:ext uri="{28A0092B-C50C-407E-A947-70E740481C1C}">
                <a14:useLocalDpi xmlns:a14="http://schemas.microsoft.com/office/drawing/2010/main" val="0"/>
              </a:ext>
            </a:extLst>
          </a:blip>
          <a:srcRect r="83356" b="4025"/>
          <a:stretch/>
        </p:blipFill>
        <p:spPr bwMode="auto">
          <a:xfrm>
            <a:off x="10574256" y="154834"/>
            <a:ext cx="1411392" cy="458434"/>
          </a:xfrm>
          <a:prstGeom prst="rect">
            <a:avLst/>
          </a:prstGeom>
          <a:noFill/>
          <a:ln>
            <a:noFill/>
          </a:ln>
        </p:spPr>
      </p:pic>
      <p:sp>
        <p:nvSpPr>
          <p:cNvPr id="2" name="タイトル 1"/>
          <p:cNvSpPr>
            <a:spLocks noGrp="1"/>
          </p:cNvSpPr>
          <p:nvPr>
            <p:ph type="ctrTitle"/>
          </p:nvPr>
        </p:nvSpPr>
        <p:spPr>
          <a:xfrm>
            <a:off x="0" y="-179144"/>
            <a:ext cx="12192000" cy="2387600"/>
          </a:xfrm>
        </p:spPr>
        <p:txBody>
          <a:bodyPr>
            <a:normAutofit/>
          </a:bodyPr>
          <a:lstStyle/>
          <a:p>
            <a:r>
              <a:rPr lang="en-US" altLang="ja-JP" sz="3200" b="1" i="1" dirty="0">
                <a:cs typeface="Times New Roman" panose="02020603050405020304" pitchFamily="18" charset="0"/>
              </a:rPr>
              <a:t>Setting the </a:t>
            </a:r>
            <a:r>
              <a:rPr lang="en-US" altLang="ja-JP" sz="3200" b="1" i="1" dirty="0" smtClean="0">
                <a:cs typeface="Times New Roman" panose="02020603050405020304" pitchFamily="18" charset="0"/>
              </a:rPr>
              <a:t>Stage:</a:t>
            </a:r>
            <a:r>
              <a:rPr lang="en-US" altLang="ja-JP" sz="3200" b="1" dirty="0" smtClean="0">
                <a:cs typeface="Times New Roman" panose="02020603050405020304" pitchFamily="18" charset="0"/>
              </a:rPr>
              <a:t/>
            </a:r>
            <a:br>
              <a:rPr lang="en-US" altLang="ja-JP" sz="3200" b="1" dirty="0" smtClean="0">
                <a:cs typeface="Times New Roman" panose="02020603050405020304" pitchFamily="18" charset="0"/>
              </a:rPr>
            </a:br>
            <a:r>
              <a:rPr lang="en-US" altLang="ja-JP" sz="3200" b="1" dirty="0" smtClean="0">
                <a:cs typeface="Times New Roman" panose="02020603050405020304" pitchFamily="18" charset="0"/>
              </a:rPr>
              <a:t>The </a:t>
            </a:r>
            <a:r>
              <a:rPr lang="en-US" altLang="ja-JP" sz="3200" b="1" dirty="0">
                <a:cs typeface="Times New Roman" panose="02020603050405020304" pitchFamily="18" charset="0"/>
              </a:rPr>
              <a:t>Imperatives of Capacity Development, </a:t>
            </a:r>
            <a:r>
              <a:rPr lang="en-US" altLang="ja-JP" sz="3200" b="1" dirty="0" smtClean="0">
                <a:cs typeface="Times New Roman" panose="02020603050405020304" pitchFamily="18" charset="0"/>
              </a:rPr>
              <a:t/>
            </a:r>
            <a:br>
              <a:rPr lang="en-US" altLang="ja-JP" sz="3200" b="1" dirty="0" smtClean="0">
                <a:cs typeface="Times New Roman" panose="02020603050405020304" pitchFamily="18" charset="0"/>
              </a:rPr>
            </a:br>
            <a:r>
              <a:rPr lang="en-US" altLang="ja-JP" sz="3200" b="1" dirty="0" smtClean="0">
                <a:cs typeface="Times New Roman" panose="02020603050405020304" pitchFamily="18" charset="0"/>
              </a:rPr>
              <a:t>Scientific </a:t>
            </a:r>
            <a:r>
              <a:rPr lang="en-US" altLang="ja-JP" sz="3200" b="1" dirty="0">
                <a:cs typeface="Times New Roman" panose="02020603050405020304" pitchFamily="18" charset="0"/>
              </a:rPr>
              <a:t>Monitoring, and Public </a:t>
            </a:r>
            <a:r>
              <a:rPr lang="en-US" altLang="ja-JP" sz="3200" b="1" dirty="0" smtClean="0">
                <a:cs typeface="Times New Roman" panose="02020603050405020304" pitchFamily="18" charset="0"/>
              </a:rPr>
              <a:t>Education</a:t>
            </a:r>
            <a:r>
              <a:rPr lang="en-US" altLang="ja-JP" sz="2800" b="1" dirty="0" smtClean="0">
                <a:cs typeface="Times New Roman" panose="02020603050405020304" pitchFamily="18" charset="0"/>
              </a:rPr>
              <a:t/>
            </a:r>
            <a:br>
              <a:rPr lang="en-US" altLang="ja-JP" sz="2800" b="1" dirty="0" smtClean="0">
                <a:cs typeface="Times New Roman" panose="02020603050405020304" pitchFamily="18" charset="0"/>
              </a:rPr>
            </a:br>
            <a:endParaRPr kumimoji="1" lang="ja-JP" altLang="en-US" sz="2800" b="1" dirty="0">
              <a:cs typeface="Times New Roman" panose="02020603050405020304" pitchFamily="18" charset="0"/>
            </a:endParaRPr>
          </a:p>
        </p:txBody>
      </p:sp>
      <p:sp>
        <p:nvSpPr>
          <p:cNvPr id="3" name="サブタイトル 2"/>
          <p:cNvSpPr>
            <a:spLocks noGrp="1"/>
          </p:cNvSpPr>
          <p:nvPr>
            <p:ph type="subTitle" idx="1"/>
          </p:nvPr>
        </p:nvSpPr>
        <p:spPr>
          <a:xfrm>
            <a:off x="1524000" y="3788594"/>
            <a:ext cx="9141152" cy="2821004"/>
          </a:xfrm>
        </p:spPr>
        <p:txBody>
          <a:bodyPr>
            <a:noAutofit/>
          </a:bodyPr>
          <a:lstStyle/>
          <a:p>
            <a:r>
              <a:rPr kumimoji="1" lang="en-US" altLang="ja-JP" sz="2000" b="1" dirty="0" smtClean="0">
                <a:cs typeface="Times New Roman" panose="02020603050405020304" pitchFamily="18" charset="0"/>
              </a:rPr>
              <a:t>Hiroshi </a:t>
            </a:r>
            <a:r>
              <a:rPr kumimoji="1" lang="en-US" altLang="ja-JP" sz="2000" b="1" dirty="0" err="1" smtClean="0">
                <a:cs typeface="Times New Roman" panose="02020603050405020304" pitchFamily="18" charset="0"/>
              </a:rPr>
              <a:t>Terashima</a:t>
            </a:r>
            <a:endParaRPr kumimoji="1" lang="en-US" altLang="ja-JP" sz="2000" b="1" dirty="0" smtClean="0">
              <a:cs typeface="Times New Roman" panose="02020603050405020304" pitchFamily="18" charset="0"/>
            </a:endParaRPr>
          </a:p>
          <a:p>
            <a:r>
              <a:rPr lang="en-US" altLang="ja-JP" sz="2000" b="1" dirty="0" smtClean="0">
                <a:cs typeface="Times New Roman" panose="02020603050405020304" pitchFamily="18" charset="0"/>
              </a:rPr>
              <a:t>President</a:t>
            </a:r>
          </a:p>
          <a:p>
            <a:r>
              <a:rPr kumimoji="1" lang="en-US" altLang="ja-JP" sz="2000" b="1" dirty="0" smtClean="0">
                <a:cs typeface="Times New Roman" panose="02020603050405020304" pitchFamily="18" charset="0"/>
              </a:rPr>
              <a:t>Ocean Policy Research Institute</a:t>
            </a:r>
            <a:endParaRPr lang="en-US" altLang="ja-JP" sz="2000" b="1" dirty="0">
              <a:cs typeface="Times New Roman" panose="02020603050405020304" pitchFamily="18" charset="0"/>
            </a:endParaRPr>
          </a:p>
          <a:p>
            <a:r>
              <a:rPr kumimoji="1" lang="en-US" altLang="ja-JP" sz="2000" b="1" dirty="0" err="1" smtClean="0">
                <a:cs typeface="Times New Roman" panose="02020603050405020304" pitchFamily="18" charset="0"/>
              </a:rPr>
              <a:t>Sasakawa</a:t>
            </a:r>
            <a:r>
              <a:rPr kumimoji="1" lang="en-US" altLang="ja-JP" sz="2000" b="1" dirty="0" smtClean="0">
                <a:cs typeface="Times New Roman" panose="02020603050405020304" pitchFamily="18" charset="0"/>
              </a:rPr>
              <a:t> Peace Foundation</a:t>
            </a:r>
          </a:p>
          <a:p>
            <a:endParaRPr kumimoji="1" lang="en-US" altLang="ja-JP" sz="1000" b="1" dirty="0" smtClean="0">
              <a:cs typeface="Times New Roman" panose="02020603050405020304" pitchFamily="18" charset="0"/>
            </a:endParaRPr>
          </a:p>
          <a:p>
            <a:r>
              <a:rPr lang="en-US" altLang="ja-JP" sz="2000" b="1" dirty="0">
                <a:cs typeface="Times New Roman" panose="02020603050405020304" pitchFamily="18" charset="0"/>
              </a:rPr>
              <a:t>4</a:t>
            </a:r>
            <a:r>
              <a:rPr lang="en-US" altLang="ja-JP" sz="2000" b="1" dirty="0" smtClean="0">
                <a:cs typeface="Times New Roman" panose="02020603050405020304" pitchFamily="18" charset="0"/>
              </a:rPr>
              <a:t> December 2015</a:t>
            </a:r>
          </a:p>
          <a:p>
            <a:r>
              <a:rPr lang="en-US" altLang="ja-JP" sz="2000" b="1" dirty="0" smtClean="0">
                <a:cs typeface="Times New Roman" panose="02020603050405020304" pitchFamily="18" charset="0"/>
              </a:rPr>
              <a:t>Panel </a:t>
            </a:r>
            <a:r>
              <a:rPr lang="en-US" altLang="ja-JP" sz="2000" b="1" dirty="0">
                <a:cs typeface="Times New Roman" panose="02020603050405020304" pitchFamily="18" charset="0"/>
              </a:rPr>
              <a:t>5. Capacity Development, Scientific Monitoring, and Public Education</a:t>
            </a:r>
            <a:endParaRPr lang="en-US" altLang="ja-JP" sz="1000" b="1" dirty="0" smtClean="0">
              <a:cs typeface="Times New Roman" panose="02020603050405020304" pitchFamily="18" charset="0"/>
            </a:endParaRPr>
          </a:p>
          <a:p>
            <a:r>
              <a:rPr lang="en-US" altLang="ja-JP" sz="2000" b="1" dirty="0" smtClean="0">
                <a:cs typeface="Times New Roman" panose="02020603050405020304" pitchFamily="18" charset="0"/>
              </a:rPr>
              <a:t>Oceans Day at COP21 Paris</a:t>
            </a:r>
          </a:p>
        </p:txBody>
      </p:sp>
      <p:sp>
        <p:nvSpPr>
          <p:cNvPr id="4" name="スライド番号プレースホルダー 3"/>
          <p:cNvSpPr>
            <a:spLocks noGrp="1"/>
          </p:cNvSpPr>
          <p:nvPr>
            <p:ph type="sldNum" sz="quarter" idx="12"/>
          </p:nvPr>
        </p:nvSpPr>
        <p:spPr/>
        <p:txBody>
          <a:bodyPr/>
          <a:lstStyle/>
          <a:p>
            <a:fld id="{3DF3BD65-91B1-4318-B45E-2755E60E3096}" type="slidenum">
              <a:rPr lang="ja-JP" altLang="en-US" smtClean="0">
                <a:solidFill>
                  <a:prstClr val="black"/>
                </a:solidFill>
              </a:rPr>
              <a:pPr/>
              <a:t>1</a:t>
            </a:fld>
            <a:endParaRPr lang="ja-JP" altLang="en-US">
              <a:solidFill>
                <a:prstClr val="black"/>
              </a:solidFill>
            </a:endParaRPr>
          </a:p>
        </p:txBody>
      </p:sp>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895" y="154835"/>
            <a:ext cx="774664" cy="609079"/>
          </a:xfrm>
          <a:prstGeom prst="rect">
            <a:avLst/>
          </a:prstGeom>
        </p:spPr>
      </p:pic>
      <p:pic>
        <p:nvPicPr>
          <p:cNvPr id="7" name="図 6"/>
          <p:cNvPicPr/>
          <p:nvPr/>
        </p:nvPicPr>
        <p:blipFill rotWithShape="1">
          <a:blip r:embed="rId3" cstate="print">
            <a:extLst>
              <a:ext uri="{28A0092B-C50C-407E-A947-70E740481C1C}">
                <a14:useLocalDpi xmlns:a14="http://schemas.microsoft.com/office/drawing/2010/main" val="0"/>
              </a:ext>
            </a:extLst>
          </a:blip>
          <a:srcRect l="15927" t="16236" b="15790"/>
          <a:stretch/>
        </p:blipFill>
        <p:spPr bwMode="auto">
          <a:xfrm>
            <a:off x="8720522" y="588465"/>
            <a:ext cx="3265145" cy="155388"/>
          </a:xfrm>
          <a:prstGeom prst="rect">
            <a:avLst/>
          </a:prstGeom>
          <a:noFill/>
          <a:ln>
            <a:noFill/>
          </a:ln>
        </p:spPr>
      </p:pic>
      <p:pic>
        <p:nvPicPr>
          <p:cNvPr id="10" name="図 9" descr="turtle.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380" y="2022750"/>
            <a:ext cx="3392957" cy="1689852"/>
          </a:xfrm>
          <a:prstGeom prst="rect">
            <a:avLst/>
          </a:prstGeom>
        </p:spPr>
      </p:pic>
      <p:pic>
        <p:nvPicPr>
          <p:cNvPr id="11" name="図 10" descr="Ocean-Waves-hd-Wallpapers-lovely-hd-desktop-background-wallpapers-of-ocean-free-download.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2998" y="2013581"/>
            <a:ext cx="3555159" cy="1666481"/>
          </a:xfrm>
          <a:prstGeom prst="rect">
            <a:avLst/>
          </a:prstGeom>
        </p:spPr>
      </p:pic>
      <p:pic>
        <p:nvPicPr>
          <p:cNvPr id="12" name="図 11"/>
          <p:cNvPicPr>
            <a:picLocks noChangeAspect="1"/>
          </p:cNvPicPr>
          <p:nvPr/>
        </p:nvPicPr>
        <p:blipFill rotWithShape="1">
          <a:blip r:embed="rId7">
            <a:extLst>
              <a:ext uri="{28A0092B-C50C-407E-A947-70E740481C1C}">
                <a14:useLocalDpi xmlns:a14="http://schemas.microsoft.com/office/drawing/2010/main" val="0"/>
              </a:ext>
            </a:extLst>
          </a:blip>
          <a:srcRect l="53071" t="48792" r="36796" b="31986"/>
          <a:stretch/>
        </p:blipFill>
        <p:spPr>
          <a:xfrm>
            <a:off x="6386594" y="2019142"/>
            <a:ext cx="1772287" cy="1681064"/>
          </a:xfrm>
          <a:prstGeom prst="rect">
            <a:avLst/>
          </a:prstGeom>
        </p:spPr>
      </p:pic>
      <p:pic>
        <p:nvPicPr>
          <p:cNvPr id="1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2960" y="2008306"/>
            <a:ext cx="2509017" cy="1717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393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テキスト ボックス 25"/>
          <p:cNvSpPr txBox="1"/>
          <p:nvPr/>
        </p:nvSpPr>
        <p:spPr>
          <a:xfrm>
            <a:off x="1701535" y="4369609"/>
            <a:ext cx="1019555" cy="276999"/>
          </a:xfrm>
          <a:prstGeom prst="rect">
            <a:avLst/>
          </a:prstGeom>
          <a:noFill/>
        </p:spPr>
        <p:txBody>
          <a:bodyPr wrap="none" rtlCol="0">
            <a:spAutoFit/>
          </a:bodyPr>
          <a:lstStyle/>
          <a:p>
            <a:r>
              <a:rPr lang="en-US" altLang="ja-JP" sz="1200" dirty="0" smtClean="0">
                <a:solidFill>
                  <a:schemeClr val="bg1"/>
                </a:solidFill>
              </a:rPr>
              <a:t>©Hub Create</a:t>
            </a:r>
            <a:endParaRPr kumimoji="1" lang="ja-JP" altLang="en-US" sz="1200" dirty="0">
              <a:solidFill>
                <a:schemeClr val="bg1"/>
              </a:solidFill>
            </a:endParaRPr>
          </a:p>
        </p:txBody>
      </p:sp>
      <p:sp>
        <p:nvSpPr>
          <p:cNvPr id="3" name="スライド番号プレースホルダー 2"/>
          <p:cNvSpPr>
            <a:spLocks noGrp="1"/>
          </p:cNvSpPr>
          <p:nvPr>
            <p:ph type="sldNum" sz="quarter" idx="12"/>
          </p:nvPr>
        </p:nvSpPr>
        <p:spPr/>
        <p:txBody>
          <a:bodyPr/>
          <a:lstStyle/>
          <a:p>
            <a:fld id="{35BAABFC-9D77-4F10-8A4A-FD91DDF15C21}" type="slidenum">
              <a:rPr kumimoji="1" lang="ja-JP" altLang="en-US" smtClean="0"/>
              <a:t>2</a:t>
            </a:fld>
            <a:endParaRPr kumimoji="1" lang="ja-JP" altLang="en-US"/>
          </a:p>
        </p:txBody>
      </p:sp>
      <p:pic>
        <p:nvPicPr>
          <p:cNvPr id="1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481"/>
          <a:stretch/>
        </p:blipFill>
        <p:spPr bwMode="auto">
          <a:xfrm>
            <a:off x="7312117" y="214313"/>
            <a:ext cx="4689857" cy="3826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図 10"/>
          <p:cNvPicPr>
            <a:picLocks noChangeAspect="1"/>
          </p:cNvPicPr>
          <p:nvPr/>
        </p:nvPicPr>
        <p:blipFill>
          <a:blip r:embed="rId4"/>
          <a:stretch>
            <a:fillRect/>
          </a:stretch>
        </p:blipFill>
        <p:spPr>
          <a:xfrm>
            <a:off x="0" y="0"/>
            <a:ext cx="7312117" cy="3538121"/>
          </a:xfrm>
          <a:prstGeom prst="rect">
            <a:avLst/>
          </a:prstGeom>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8032" y="4034342"/>
            <a:ext cx="3102761" cy="2068507"/>
          </a:xfrm>
          <a:prstGeom prst="rect">
            <a:avLst/>
          </a:prstGeom>
        </p:spPr>
      </p:pic>
      <p:pic>
        <p:nvPicPr>
          <p:cNvPr id="14" name="図 13"/>
          <p:cNvPicPr/>
          <p:nvPr/>
        </p:nvPicPr>
        <p:blipFill>
          <a:blip r:embed="rId6">
            <a:extLst>
              <a:ext uri="{28A0092B-C50C-407E-A947-70E740481C1C}">
                <a14:useLocalDpi xmlns:a14="http://schemas.microsoft.com/office/drawing/2010/main" val="0"/>
              </a:ext>
            </a:extLst>
          </a:blip>
          <a:srcRect/>
          <a:stretch>
            <a:fillRect/>
          </a:stretch>
        </p:blipFill>
        <p:spPr bwMode="auto">
          <a:xfrm>
            <a:off x="5906414" y="4032951"/>
            <a:ext cx="3723877" cy="2825049"/>
          </a:xfrm>
          <a:prstGeom prst="rect">
            <a:avLst/>
          </a:prstGeom>
          <a:noFill/>
          <a:ln>
            <a:noFill/>
          </a:ln>
        </p:spPr>
      </p:pic>
    </p:spTree>
    <p:extLst>
      <p:ext uri="{BB962C8B-B14F-4D97-AF65-F5344CB8AC3E}">
        <p14:creationId xmlns:p14="http://schemas.microsoft.com/office/powerpoint/2010/main" val="13586492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600" b="1" dirty="0"/>
              <a:t>Capacity Building is essential to address Climate </a:t>
            </a:r>
            <a:r>
              <a:rPr lang="en-US" altLang="ja-JP" sz="3600" b="1" dirty="0" smtClean="0"/>
              <a:t>Change</a:t>
            </a:r>
            <a:endParaRPr kumimoji="1" lang="ja-JP" altLang="en-US" b="1" dirty="0"/>
          </a:p>
        </p:txBody>
      </p:sp>
      <p:sp>
        <p:nvSpPr>
          <p:cNvPr id="4" name="スライド番号プレースホルダー 3"/>
          <p:cNvSpPr>
            <a:spLocks noGrp="1"/>
          </p:cNvSpPr>
          <p:nvPr>
            <p:ph type="sldNum" sz="quarter" idx="12"/>
          </p:nvPr>
        </p:nvSpPr>
        <p:spPr/>
        <p:txBody>
          <a:bodyPr/>
          <a:lstStyle/>
          <a:p>
            <a:fld id="{3DF3BD65-91B1-4318-B45E-2755E60E3096}" type="slidenum">
              <a:rPr lang="ja-JP" altLang="en-US" smtClean="0">
                <a:solidFill>
                  <a:prstClr val="black"/>
                </a:solidFill>
              </a:rPr>
              <a:pPr/>
              <a:t>3</a:t>
            </a:fld>
            <a:endParaRPr lang="ja-JP" altLang="en-US">
              <a:solidFill>
                <a:prstClr val="black"/>
              </a:solidFill>
            </a:endParaRPr>
          </a:p>
        </p:txBody>
      </p:sp>
      <p:sp>
        <p:nvSpPr>
          <p:cNvPr id="5" name="正方形/長方形 4"/>
          <p:cNvSpPr/>
          <p:nvPr/>
        </p:nvSpPr>
        <p:spPr>
          <a:xfrm>
            <a:off x="649686" y="1474103"/>
            <a:ext cx="11014231" cy="4093428"/>
          </a:xfrm>
          <a:prstGeom prst="rect">
            <a:avLst/>
          </a:prstGeom>
        </p:spPr>
        <p:txBody>
          <a:bodyPr wrap="square">
            <a:spAutoFit/>
          </a:bodyPr>
          <a:lstStyle/>
          <a:p>
            <a:r>
              <a:rPr lang="en-US" altLang="ja-JP" sz="2000" dirty="0"/>
              <a:t> </a:t>
            </a:r>
            <a:endParaRPr lang="ja-JP" altLang="ja-JP" sz="2000" dirty="0"/>
          </a:p>
          <a:p>
            <a:r>
              <a:rPr lang="en-US" altLang="ja-JP" sz="2400" dirty="0"/>
              <a:t>Provide</a:t>
            </a:r>
            <a:r>
              <a:rPr lang="ja-JP" altLang="ja-JP" sz="2400" dirty="0"/>
              <a:t> technical and financial assistance to SIDS and developing countries and economies in </a:t>
            </a:r>
            <a:r>
              <a:rPr lang="ja-JP" altLang="ja-JP" sz="2400" dirty="0" smtClean="0"/>
              <a:t>transition</a:t>
            </a:r>
            <a:endParaRPr lang="en-US" altLang="ja-JP" sz="2400" dirty="0" smtClean="0"/>
          </a:p>
          <a:p>
            <a:endParaRPr lang="ja-JP" altLang="ja-JP" sz="2400" dirty="0"/>
          </a:p>
          <a:p>
            <a:pPr marL="342900" indent="-342900">
              <a:buFont typeface="Arial"/>
              <a:buChar char="•"/>
            </a:pPr>
            <a:r>
              <a:rPr lang="ja-JP" altLang="ja-JP" sz="2400" dirty="0"/>
              <a:t>to build knowledge, tools, public support, scientific and political support</a:t>
            </a:r>
          </a:p>
          <a:p>
            <a:pPr marL="342900" indent="-342900">
              <a:buFont typeface="Arial"/>
              <a:buChar char="•"/>
            </a:pPr>
            <a:r>
              <a:rPr lang="ja-JP" altLang="ja-JP" sz="2400" dirty="0"/>
              <a:t>to develop and implement mitigation and adaptation measures</a:t>
            </a:r>
          </a:p>
          <a:p>
            <a:pPr marL="342900" indent="-342900">
              <a:buFont typeface="Arial"/>
              <a:buChar char="•"/>
            </a:pPr>
            <a:r>
              <a:rPr lang="ja-JP" altLang="ja-JP" sz="2400" dirty="0"/>
              <a:t>to develop adaptive management capacity, early warning systems, and disaster risk reduction measures.</a:t>
            </a:r>
          </a:p>
          <a:p>
            <a:r>
              <a:rPr lang="en-US" altLang="ja-JP" sz="2400" dirty="0"/>
              <a:t> </a:t>
            </a:r>
            <a:endParaRPr lang="ja-JP" altLang="ja-JP" sz="2400" dirty="0"/>
          </a:p>
          <a:p>
            <a:r>
              <a:rPr lang="en-US" altLang="ja-JP" sz="2400" i="1" dirty="0"/>
              <a:t>Develop </a:t>
            </a:r>
            <a:r>
              <a:rPr lang="ja-JP" altLang="ja-JP" sz="2400" i="1" dirty="0"/>
              <a:t>knowledge management mechanisms to share knowledge among all countries within and outside the UNFCCC frameworks</a:t>
            </a:r>
          </a:p>
        </p:txBody>
      </p:sp>
    </p:spTree>
    <p:extLst>
      <p:ext uri="{BB962C8B-B14F-4D97-AF65-F5344CB8AC3E}">
        <p14:creationId xmlns:p14="http://schemas.microsoft.com/office/powerpoint/2010/main" val="23786622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3906" y="365129"/>
            <a:ext cx="11393586" cy="1325563"/>
          </a:xfrm>
        </p:spPr>
        <p:txBody>
          <a:bodyPr>
            <a:normAutofit/>
          </a:bodyPr>
          <a:lstStyle/>
          <a:p>
            <a:r>
              <a:rPr lang="ja-JP" altLang="ja-JP" sz="3600" dirty="0">
                <a:latin typeface="+mn-lt"/>
              </a:rPr>
              <a:t>Next Actions on Oceans and Climate for the next 5 years</a:t>
            </a:r>
          </a:p>
        </p:txBody>
      </p:sp>
      <p:sp>
        <p:nvSpPr>
          <p:cNvPr id="4" name="スライド番号プレースホルダー 3"/>
          <p:cNvSpPr>
            <a:spLocks noGrp="1"/>
          </p:cNvSpPr>
          <p:nvPr>
            <p:ph type="sldNum" sz="quarter" idx="12"/>
          </p:nvPr>
        </p:nvSpPr>
        <p:spPr/>
        <p:txBody>
          <a:bodyPr/>
          <a:lstStyle/>
          <a:p>
            <a:fld id="{3DF3BD65-91B1-4318-B45E-2755E60E3096}" type="slidenum">
              <a:rPr lang="ja-JP" altLang="en-US" smtClean="0">
                <a:solidFill>
                  <a:prstClr val="black"/>
                </a:solidFill>
              </a:rPr>
              <a:pPr/>
              <a:t>4</a:t>
            </a:fld>
            <a:endParaRPr lang="ja-JP" altLang="en-US">
              <a:solidFill>
                <a:prstClr val="black"/>
              </a:solidFill>
            </a:endParaRPr>
          </a:p>
        </p:txBody>
      </p:sp>
      <p:sp>
        <p:nvSpPr>
          <p:cNvPr id="5" name="正方形/長方形 4"/>
          <p:cNvSpPr/>
          <p:nvPr/>
        </p:nvSpPr>
        <p:spPr>
          <a:xfrm>
            <a:off x="649686" y="1474103"/>
            <a:ext cx="11014231" cy="4462760"/>
          </a:xfrm>
          <a:prstGeom prst="rect">
            <a:avLst/>
          </a:prstGeom>
        </p:spPr>
        <p:txBody>
          <a:bodyPr wrap="square">
            <a:spAutoFit/>
          </a:bodyPr>
          <a:lstStyle/>
          <a:p>
            <a:r>
              <a:rPr lang="en-US" altLang="ja-JP" sz="2000" dirty="0"/>
              <a:t> </a:t>
            </a:r>
            <a:endParaRPr lang="ja-JP" altLang="ja-JP" sz="2000" dirty="0"/>
          </a:p>
          <a:p>
            <a:r>
              <a:rPr lang="ja-JP" altLang="ja-JP" sz="2400" dirty="0"/>
              <a:t>(5.1) Provide technical and financial assistance to build capacity at the individual, institutional, and systemic </a:t>
            </a:r>
            <a:r>
              <a:rPr lang="ja-JP" altLang="ja-JP" sz="2400" dirty="0" smtClean="0"/>
              <a:t>levels</a:t>
            </a:r>
            <a:r>
              <a:rPr lang="en-US" altLang="ja-JP" sz="2400" dirty="0" smtClean="0"/>
              <a:t>:</a:t>
            </a:r>
            <a:endParaRPr lang="ja-JP" altLang="ja-JP" sz="2400" dirty="0"/>
          </a:p>
          <a:p>
            <a:r>
              <a:rPr lang="ja-JP" altLang="ja-JP" sz="2400" dirty="0"/>
              <a:t> </a:t>
            </a:r>
          </a:p>
          <a:p>
            <a:pPr marL="342900" indent="-342900">
              <a:buFont typeface="Arial"/>
              <a:buChar char="•"/>
            </a:pPr>
            <a:r>
              <a:rPr lang="ja-JP" altLang="ja-JP" sz="2400" dirty="0"/>
              <a:t>Adaptation: mainstreaming climate change adaptation into integrated coastal area management/planning, disaster preparedness, land use planning, environmental conservation, and national plans for sustainable development </a:t>
            </a:r>
          </a:p>
          <a:p>
            <a:pPr marL="342900" indent="-342900">
              <a:buFont typeface="Arial"/>
              <a:buChar char="•"/>
            </a:pPr>
            <a:r>
              <a:rPr lang="ja-JP" altLang="ja-JP" sz="2400" dirty="0"/>
              <a:t>Mitigation: management of carbon sinks</a:t>
            </a:r>
          </a:p>
          <a:p>
            <a:pPr marL="342900" indent="-342900">
              <a:buFont typeface="Arial"/>
              <a:buChar char="•"/>
            </a:pPr>
            <a:r>
              <a:rPr lang="ja-JP" altLang="ja-JP" sz="2400" dirty="0"/>
              <a:t>Scientific research and observing systems</a:t>
            </a:r>
          </a:p>
          <a:p>
            <a:pPr marL="342900" indent="-342900">
              <a:buFont typeface="Arial"/>
              <a:buChar char="•"/>
            </a:pPr>
            <a:r>
              <a:rPr lang="ja-JP" altLang="ja-JP" sz="2400" dirty="0"/>
              <a:t>Public education and out-reach</a:t>
            </a:r>
          </a:p>
          <a:p>
            <a:pPr marL="342900" indent="-342900">
              <a:buFont typeface="Arial"/>
              <a:buChar char="•"/>
            </a:pPr>
            <a:r>
              <a:rPr lang="ja-JP" altLang="ja-JP" sz="2400" dirty="0"/>
              <a:t>Establishing indicators within UNFCCC review processes to assess progress in capacity development in these areas. </a:t>
            </a:r>
          </a:p>
        </p:txBody>
      </p:sp>
    </p:spTree>
    <p:extLst>
      <p:ext uri="{BB962C8B-B14F-4D97-AF65-F5344CB8AC3E}">
        <p14:creationId xmlns:p14="http://schemas.microsoft.com/office/powerpoint/2010/main" val="33475811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12192000" cy="1143000"/>
          </a:xfrm>
        </p:spPr>
        <p:txBody>
          <a:bodyPr>
            <a:normAutofit/>
          </a:bodyPr>
          <a:lstStyle/>
          <a:p>
            <a:pPr algn="ctr"/>
            <a:r>
              <a:rPr lang="en-US" sz="3600" b="1" dirty="0" smtClean="0"/>
              <a:t>Next </a:t>
            </a:r>
            <a:r>
              <a:rPr lang="en-US" sz="3600" b="1" dirty="0" smtClean="0"/>
              <a:t>Actions </a:t>
            </a:r>
            <a:r>
              <a:rPr lang="en-US" sz="3600" b="1" dirty="0" smtClean="0"/>
              <a:t>on Oceans and Climate for the Next 5 years</a:t>
            </a:r>
            <a:br>
              <a:rPr lang="en-US" sz="3600" b="1" dirty="0" smtClean="0"/>
            </a:br>
            <a:r>
              <a:rPr lang="en-US" sz="3600" b="1" dirty="0" smtClean="0"/>
              <a:t>(Cont’d)</a:t>
            </a:r>
            <a:endParaRPr lang="en-GB" sz="3600" b="1" dirty="0"/>
          </a:p>
        </p:txBody>
      </p:sp>
      <p:sp>
        <p:nvSpPr>
          <p:cNvPr id="3" name="コンテンツ プレースホルダー 2"/>
          <p:cNvSpPr>
            <a:spLocks noGrp="1"/>
          </p:cNvSpPr>
          <p:nvPr>
            <p:ph idx="1"/>
          </p:nvPr>
        </p:nvSpPr>
        <p:spPr>
          <a:xfrm>
            <a:off x="400050" y="1593610"/>
            <a:ext cx="9152334" cy="4525963"/>
          </a:xfrm>
        </p:spPr>
        <p:txBody>
          <a:bodyPr>
            <a:noAutofit/>
          </a:bodyPr>
          <a:lstStyle/>
          <a:p>
            <a:pPr marL="0" indent="0">
              <a:buNone/>
            </a:pPr>
            <a:r>
              <a:rPr lang="en-US" sz="3400" dirty="0" smtClean="0"/>
              <a:t>(5.2) Establish the scientific capacity in all countries for marine environment assessment, monitoring and prediction. </a:t>
            </a:r>
          </a:p>
          <a:p>
            <a:pPr marL="0" indent="0">
              <a:buNone/>
            </a:pPr>
            <a:endParaRPr lang="en-US" sz="3400" dirty="0" smtClean="0"/>
          </a:p>
          <a:p>
            <a:pPr marL="0" indent="0">
              <a:buNone/>
            </a:pPr>
            <a:r>
              <a:rPr lang="en-US" sz="3400" dirty="0" smtClean="0"/>
              <a:t>(5.3) Advance consideration of global marine observation and research within the UNFCCC processes to support the creation of the IPCC report on Oceans – this report would integrate and update the assessment of AR5</a:t>
            </a:r>
            <a:r>
              <a:rPr lang="en-US" sz="3400" dirty="0"/>
              <a:t>.</a:t>
            </a:r>
            <a:endParaRPr lang="en-GB" sz="34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52384" y="1329268"/>
            <a:ext cx="2639616" cy="1408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2384" y="2737463"/>
            <a:ext cx="2639616" cy="1302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46067" y="4040098"/>
            <a:ext cx="2625203" cy="1378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2384" y="5577740"/>
            <a:ext cx="2618885" cy="1235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68790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12192000" cy="1143000"/>
          </a:xfrm>
        </p:spPr>
        <p:txBody>
          <a:bodyPr>
            <a:normAutofit/>
          </a:bodyPr>
          <a:lstStyle/>
          <a:p>
            <a:pPr algn="ctr"/>
            <a:r>
              <a:rPr lang="en-US" sz="3600" b="1" dirty="0" smtClean="0"/>
              <a:t>Next </a:t>
            </a:r>
            <a:r>
              <a:rPr lang="en-US" sz="3600" b="1" dirty="0" smtClean="0"/>
              <a:t>Actions </a:t>
            </a:r>
            <a:r>
              <a:rPr lang="en-US" sz="3600" b="1" dirty="0" smtClean="0"/>
              <a:t>on Oceans and Climate for the Next 5 years</a:t>
            </a:r>
            <a:br>
              <a:rPr lang="en-US" sz="3600" b="1" dirty="0" smtClean="0"/>
            </a:br>
            <a:r>
              <a:rPr lang="en-US" sz="3600" b="1" dirty="0" smtClean="0"/>
              <a:t>(Cont’d)</a:t>
            </a:r>
            <a:endParaRPr lang="en-GB" sz="3600" b="1" dirty="0"/>
          </a:p>
        </p:txBody>
      </p:sp>
      <p:sp>
        <p:nvSpPr>
          <p:cNvPr id="3" name="コンテンツ プレースホルダー 2"/>
          <p:cNvSpPr>
            <a:spLocks noGrp="1"/>
          </p:cNvSpPr>
          <p:nvPr>
            <p:ph idx="1"/>
          </p:nvPr>
        </p:nvSpPr>
        <p:spPr>
          <a:xfrm>
            <a:off x="400050" y="1340768"/>
            <a:ext cx="11791950" cy="5517232"/>
          </a:xfrm>
        </p:spPr>
        <p:txBody>
          <a:bodyPr>
            <a:noAutofit/>
          </a:bodyPr>
          <a:lstStyle/>
          <a:p>
            <a:pPr marL="0" indent="0">
              <a:buNone/>
            </a:pPr>
            <a:r>
              <a:rPr lang="en-US" sz="3400" dirty="0" smtClean="0"/>
              <a:t>(5.4) Expand public outreach and education efforts to enhance individual capacity and public understanding of the ocean’s role in planetary survival and in global and national well-being</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578" y="3748674"/>
            <a:ext cx="6621737" cy="3122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2224" y="3546398"/>
            <a:ext cx="3218384" cy="32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12532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12192000" cy="1143000"/>
          </a:xfrm>
        </p:spPr>
        <p:txBody>
          <a:bodyPr>
            <a:normAutofit/>
          </a:bodyPr>
          <a:lstStyle/>
          <a:p>
            <a:pPr algn="ctr"/>
            <a:r>
              <a:rPr lang="en-US" sz="3600" b="1" dirty="0" smtClean="0"/>
              <a:t>Next </a:t>
            </a:r>
            <a:r>
              <a:rPr lang="en-US" sz="3600" b="1" dirty="0" smtClean="0"/>
              <a:t>Actions </a:t>
            </a:r>
            <a:r>
              <a:rPr lang="en-US" sz="3600" b="1" dirty="0" smtClean="0"/>
              <a:t>on Oceans and Climate for the Next 5 years</a:t>
            </a:r>
            <a:br>
              <a:rPr lang="en-US" sz="3600" b="1" dirty="0" smtClean="0"/>
            </a:br>
            <a:r>
              <a:rPr lang="en-US" sz="3600" b="1" dirty="0" smtClean="0"/>
              <a:t>(Cont’d)</a:t>
            </a:r>
            <a:endParaRPr lang="en-GB" sz="3600" b="1" dirty="0"/>
          </a:p>
        </p:txBody>
      </p:sp>
      <p:sp>
        <p:nvSpPr>
          <p:cNvPr id="3" name="コンテンツ プレースホルダー 2"/>
          <p:cNvSpPr>
            <a:spLocks noGrp="1"/>
          </p:cNvSpPr>
          <p:nvPr>
            <p:ph idx="1"/>
          </p:nvPr>
        </p:nvSpPr>
        <p:spPr>
          <a:xfrm>
            <a:off x="514350" y="980728"/>
            <a:ext cx="11677650" cy="5517232"/>
          </a:xfrm>
        </p:spPr>
        <p:txBody>
          <a:bodyPr>
            <a:noAutofit/>
          </a:bodyPr>
          <a:lstStyle/>
          <a:p>
            <a:pPr marL="0" indent="0">
              <a:buNone/>
            </a:pPr>
            <a:r>
              <a:rPr lang="en-US" sz="3400" dirty="0" smtClean="0"/>
              <a:t>(5.5) Improve awareness and understanding among policy-makers, especially at the UNFCCC and in other high-level decision making bodies, of the importance of oceans and climate issues and the need to take bold policy measures in the next 5 years to enhance the well-being of ocean ecosystems for planetary survival and human well-being.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552" y="4161616"/>
            <a:ext cx="4463819" cy="2182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064" y="4142567"/>
            <a:ext cx="5252395" cy="2182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77140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01207" y="93891"/>
            <a:ext cx="11097938" cy="1325563"/>
          </a:xfrm>
        </p:spPr>
        <p:txBody>
          <a:bodyPr>
            <a:normAutofit/>
          </a:bodyPr>
          <a:lstStyle/>
          <a:p>
            <a:r>
              <a:rPr lang="en-US" altLang="ja-JP" sz="3600" b="1" dirty="0" smtClean="0"/>
              <a:t>Regional </a:t>
            </a:r>
            <a:r>
              <a:rPr lang="en-US" altLang="ja-JP" sz="3600" b="1" dirty="0"/>
              <a:t>initiatives </a:t>
            </a:r>
            <a:r>
              <a:rPr lang="en-US" altLang="ja-JP" sz="3600" b="1" dirty="0" smtClean="0"/>
              <a:t>with multi</a:t>
            </a:r>
            <a:r>
              <a:rPr kumimoji="1" lang="en-US" altLang="ja-JP" sz="3600" b="1" dirty="0" smtClean="0"/>
              <a:t>-stakeholder partnerships</a:t>
            </a:r>
            <a:endParaRPr kumimoji="1" lang="ja-JP" altLang="en-US" sz="3600" b="1" dirty="0"/>
          </a:p>
        </p:txBody>
      </p:sp>
      <p:sp>
        <p:nvSpPr>
          <p:cNvPr id="3" name="コンテンツ プレースホルダー 2"/>
          <p:cNvSpPr>
            <a:spLocks noGrp="1"/>
          </p:cNvSpPr>
          <p:nvPr>
            <p:ph idx="1"/>
          </p:nvPr>
        </p:nvSpPr>
        <p:spPr>
          <a:xfrm>
            <a:off x="344971" y="1246163"/>
            <a:ext cx="6683540" cy="4846108"/>
          </a:xfrm>
        </p:spPr>
        <p:txBody>
          <a:bodyPr>
            <a:normAutofit fontScale="85000" lnSpcReduction="10000"/>
          </a:bodyPr>
          <a:lstStyle/>
          <a:p>
            <a:pPr marL="0" indent="0">
              <a:buNone/>
            </a:pPr>
            <a:r>
              <a:rPr lang="en-US" altLang="ja-JP" sz="2400" b="1" dirty="0" smtClean="0"/>
              <a:t>Partnerships on Environmental Management for the Seas of East Asia (PEMSEA) </a:t>
            </a:r>
          </a:p>
          <a:p>
            <a:r>
              <a:rPr lang="en-US" altLang="ja-JP" sz="2400" dirty="0" smtClean="0"/>
              <a:t>PEMSEA started as a GEF/UNDP/IMO project in 1994, addressing environmental hotspots and ICM</a:t>
            </a:r>
          </a:p>
          <a:p>
            <a:r>
              <a:rPr lang="en-US" altLang="ja-JP" sz="2400" dirty="0" smtClean="0"/>
              <a:t>Adoption </a:t>
            </a:r>
            <a:r>
              <a:rPr lang="en-US" altLang="ja-JP" sz="2400" dirty="0"/>
              <a:t>of “Sustainable Development Strategy for the Seas of East Asia – SDS-SEA” in </a:t>
            </a:r>
            <a:r>
              <a:rPr lang="en-US" altLang="ja-JP" sz="2400" dirty="0" smtClean="0"/>
              <a:t>2003</a:t>
            </a:r>
          </a:p>
          <a:p>
            <a:r>
              <a:rPr lang="en-US" altLang="ja-JP" sz="2400" dirty="0" smtClean="0"/>
              <a:t>Transformation </a:t>
            </a:r>
            <a:r>
              <a:rPr lang="en-US" altLang="ja-JP" sz="2400" dirty="0"/>
              <a:t>of PEMSEA to a regional </a:t>
            </a:r>
            <a:r>
              <a:rPr lang="en-US" altLang="ja-JP" sz="2400" dirty="0" smtClean="0"/>
              <a:t>organization </a:t>
            </a:r>
            <a:r>
              <a:rPr lang="en-US" altLang="ja-JP" sz="2400" dirty="0"/>
              <a:t>in 2009</a:t>
            </a:r>
            <a:endParaRPr lang="ja-JP" altLang="en-US" sz="2400" dirty="0"/>
          </a:p>
          <a:p>
            <a:r>
              <a:rPr lang="en-US" altLang="ja-JP" sz="2400" dirty="0" smtClean="0"/>
              <a:t>Updates of “SDS-SEA” in 2015</a:t>
            </a:r>
          </a:p>
          <a:p>
            <a:r>
              <a:rPr kumimoji="1" lang="en-US" altLang="ja-JP" sz="2400" b="1" dirty="0" smtClean="0">
                <a:solidFill>
                  <a:srgbClr val="008000"/>
                </a:solidFill>
              </a:rPr>
              <a:t>Participation </a:t>
            </a:r>
            <a:r>
              <a:rPr lang="en-US" altLang="ja-JP" sz="2400" b="1" dirty="0" smtClean="0">
                <a:solidFill>
                  <a:srgbClr val="008000"/>
                </a:solidFill>
              </a:rPr>
              <a:t>by na</a:t>
            </a:r>
            <a:r>
              <a:rPr kumimoji="1" lang="en-US" altLang="ja-JP" sz="2400" b="1" dirty="0" smtClean="0">
                <a:solidFill>
                  <a:srgbClr val="008000"/>
                </a:solidFill>
              </a:rPr>
              <a:t>tional and local governments, research institutes, NGOs, business, academia and youth </a:t>
            </a:r>
          </a:p>
          <a:p>
            <a:pPr marL="0" indent="0">
              <a:buNone/>
            </a:pPr>
            <a:endParaRPr kumimoji="1" lang="en-US" altLang="ja-JP" sz="2400" b="1" dirty="0" smtClean="0">
              <a:solidFill>
                <a:srgbClr val="008000"/>
              </a:solidFill>
            </a:endParaRPr>
          </a:p>
          <a:p>
            <a:pPr marL="0" indent="0">
              <a:buNone/>
            </a:pPr>
            <a:r>
              <a:rPr lang="en-US" altLang="ja-JP" sz="2400" b="1" dirty="0" smtClean="0"/>
              <a:t>Islands and Oceans Net (IO Net)</a:t>
            </a:r>
          </a:p>
          <a:p>
            <a:pPr marL="0" indent="0">
              <a:buNone/>
            </a:pPr>
            <a:r>
              <a:rPr lang="en-US" altLang="ja-JP" sz="2400" dirty="0" smtClean="0"/>
              <a:t>International collaborative network of partners who support the Better Conservation and Management of Islands and Their Surrounding Oceans Areas</a:t>
            </a:r>
            <a:endParaRPr lang="en-US" altLang="ja-JP" sz="2400" dirty="0"/>
          </a:p>
        </p:txBody>
      </p:sp>
      <p:sp>
        <p:nvSpPr>
          <p:cNvPr id="4" name="スライド番号プレースホルダー 3"/>
          <p:cNvSpPr>
            <a:spLocks noGrp="1"/>
          </p:cNvSpPr>
          <p:nvPr>
            <p:ph type="sldNum" sz="quarter" idx="12"/>
          </p:nvPr>
        </p:nvSpPr>
        <p:spPr/>
        <p:txBody>
          <a:bodyPr/>
          <a:lstStyle/>
          <a:p>
            <a:fld id="{3DF3BD65-91B1-4318-B45E-2755E60E3096}" type="slidenum">
              <a:rPr kumimoji="1" lang="ja-JP" altLang="en-US" smtClean="0"/>
              <a:t>8</a:t>
            </a:fld>
            <a:endParaRPr kumimoji="1" lang="ja-JP" altLang="en-US"/>
          </a:p>
        </p:txBody>
      </p:sp>
      <p:pic>
        <p:nvPicPr>
          <p:cNvPr id="5" name="図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5422" y="1060294"/>
            <a:ext cx="4180114" cy="3131562"/>
          </a:xfrm>
          <a:prstGeom prst="rect">
            <a:avLst/>
          </a:prstGeom>
          <a:noFill/>
          <a:ln>
            <a:noFill/>
          </a:ln>
        </p:spPr>
      </p:pic>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t="28653"/>
          <a:stretch/>
        </p:blipFill>
        <p:spPr>
          <a:xfrm>
            <a:off x="6662967" y="5634348"/>
            <a:ext cx="3041311" cy="1084950"/>
          </a:xfrm>
          <a:prstGeom prst="rect">
            <a:avLst/>
          </a:prstGeom>
        </p:spPr>
      </p:pic>
      <p:pic>
        <p:nvPicPr>
          <p:cNvPr id="7" name="図 6"/>
          <p:cNvPicPr>
            <a:picLocks noChangeAspect="1"/>
          </p:cNvPicPr>
          <p:nvPr/>
        </p:nvPicPr>
        <p:blipFill rotWithShape="1">
          <a:blip r:embed="rId5" cstate="print">
            <a:extLst>
              <a:ext uri="{28A0092B-C50C-407E-A947-70E740481C1C}">
                <a14:useLocalDpi xmlns:a14="http://schemas.microsoft.com/office/drawing/2010/main" val="0"/>
              </a:ext>
            </a:extLst>
          </a:blip>
          <a:srcRect l="12249" t="17439" r="8550" b="25999"/>
          <a:stretch/>
        </p:blipFill>
        <p:spPr>
          <a:xfrm>
            <a:off x="8525575" y="4323729"/>
            <a:ext cx="3518456" cy="1255894"/>
          </a:xfrm>
          <a:prstGeom prst="rect">
            <a:avLst/>
          </a:prstGeom>
        </p:spPr>
      </p:pic>
    </p:spTree>
    <p:extLst>
      <p:ext uri="{BB962C8B-B14F-4D97-AF65-F5344CB8AC3E}">
        <p14:creationId xmlns:p14="http://schemas.microsoft.com/office/powerpoint/2010/main" val="28649178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695450"/>
            <a:ext cx="12192000" cy="2228850"/>
          </a:xfrm>
        </p:spPr>
        <p:txBody>
          <a:bodyPr>
            <a:noAutofit/>
          </a:bodyPr>
          <a:lstStyle/>
          <a:p>
            <a:pPr algn="ctr"/>
            <a:r>
              <a:rPr lang="en-US" sz="4000" dirty="0" smtClean="0"/>
              <a:t>Thank you for your attention</a:t>
            </a:r>
            <a:br>
              <a:rPr lang="en-US" sz="4000" dirty="0" smtClean="0"/>
            </a:br>
            <a:r>
              <a:rPr lang="en-US" sz="4000" dirty="0"/>
              <a:t/>
            </a:r>
            <a:br>
              <a:rPr lang="en-US" sz="4000" dirty="0"/>
            </a:br>
            <a:r>
              <a:rPr lang="en-US" sz="4000" dirty="0" smtClean="0"/>
              <a:t>Merci beaucoup pour </a:t>
            </a:r>
            <a:r>
              <a:rPr lang="en-US" sz="4000" dirty="0" err="1" smtClean="0"/>
              <a:t>votre</a:t>
            </a:r>
            <a:r>
              <a:rPr lang="en-US" sz="4000" dirty="0" smtClean="0"/>
              <a:t> attention</a:t>
            </a:r>
            <a:endParaRPr lang="en-GB" sz="4000" dirty="0"/>
          </a:p>
        </p:txBody>
      </p:sp>
    </p:spTree>
    <p:extLst>
      <p:ext uri="{BB962C8B-B14F-4D97-AF65-F5344CB8AC3E}">
        <p14:creationId xmlns:p14="http://schemas.microsoft.com/office/powerpoint/2010/main" val="395815017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1624</TotalTime>
  <Words>735</Words>
  <Application>Microsoft Office PowerPoint</Application>
  <PresentationFormat>ユーザー設定</PresentationFormat>
  <Paragraphs>70</Paragraphs>
  <Slides>9</Slides>
  <Notes>5</Notes>
  <HiddenSlides>0</HiddenSlides>
  <MMClips>0</MMClips>
  <ScaleCrop>false</ScaleCrop>
  <HeadingPairs>
    <vt:vector size="4" baseType="variant">
      <vt:variant>
        <vt:lpstr>テーマ</vt:lpstr>
      </vt:variant>
      <vt:variant>
        <vt:i4>3</vt:i4>
      </vt:variant>
      <vt:variant>
        <vt:lpstr>スライド タイトル</vt:lpstr>
      </vt:variant>
      <vt:variant>
        <vt:i4>9</vt:i4>
      </vt:variant>
    </vt:vector>
  </HeadingPairs>
  <TitlesOfParts>
    <vt:vector size="12" baseType="lpstr">
      <vt:lpstr>1_Office テーマ</vt:lpstr>
      <vt:lpstr>2_Office テーマ</vt:lpstr>
      <vt:lpstr>3_Office テーマ</vt:lpstr>
      <vt:lpstr>Setting the Stage: The Imperatives of Capacity Development,  Scientific Monitoring, and Public Education </vt:lpstr>
      <vt:lpstr>PowerPoint プレゼンテーション</vt:lpstr>
      <vt:lpstr>Capacity Building is essential to address Climate Change</vt:lpstr>
      <vt:lpstr>Next Actions on Oceans and Climate for the next 5 years</vt:lpstr>
      <vt:lpstr>Next Actions on Oceans and Climate for the Next 5 years (Cont’d)</vt:lpstr>
      <vt:lpstr>Next Actions on Oceans and Climate for the Next 5 years (Cont’d)</vt:lpstr>
      <vt:lpstr>Next Actions on Oceans and Climate for the Next 5 years (Cont’d)</vt:lpstr>
      <vt:lpstr>Regional initiatives with multi-stakeholder partnerships</vt:lpstr>
      <vt:lpstr>Thank you for your attention  Merci beaucoup pour votre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古川恵太</dc:creator>
  <cp:lastModifiedBy>m-kobayashi</cp:lastModifiedBy>
  <cp:revision>94</cp:revision>
  <dcterms:created xsi:type="dcterms:W3CDTF">2015-05-20T10:04:53Z</dcterms:created>
  <dcterms:modified xsi:type="dcterms:W3CDTF">2015-12-04T04:39:17Z</dcterms:modified>
</cp:coreProperties>
</file>